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6" r:id="rId7"/>
    <p:sldId id="273" r:id="rId8"/>
    <p:sldId id="261" r:id="rId9"/>
    <p:sldId id="262" r:id="rId10"/>
    <p:sldId id="263" r:id="rId11"/>
    <p:sldId id="267" r:id="rId12"/>
    <p:sldId id="264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FE"/>
    <a:srgbClr val="2FFC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8D56-361C-4710-8D66-1180E21863BC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78ADE-40D4-44CE-B566-78C02D69B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70BFE"/>
                </a:solidFill>
              </a:rPr>
              <a:t>A Way to Health with Nutrition</a:t>
            </a:r>
            <a:endParaRPr lang="en-US" b="1" dirty="0">
              <a:solidFill>
                <a:srgbClr val="070BF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Mav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Khun</a:t>
            </a:r>
            <a:r>
              <a:rPr lang="en-US" sz="2000" dirty="0" smtClean="0">
                <a:solidFill>
                  <a:schemeClr val="tx1"/>
                </a:solidFill>
              </a:rPr>
              <a:t>, PhD student in Nutrition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Institute of Nutrition, </a:t>
            </a:r>
            <a:r>
              <a:rPr lang="en-US" sz="2000" dirty="0" err="1" smtClean="0">
                <a:solidFill>
                  <a:schemeClr val="tx1"/>
                </a:solidFill>
              </a:rPr>
              <a:t>Mahidol</a:t>
            </a:r>
            <a:r>
              <a:rPr lang="en-US" sz="2000" dirty="0" smtClean="0">
                <a:solidFill>
                  <a:schemeClr val="tx1"/>
                </a:solidFill>
              </a:rPr>
              <a:t> University, Thailand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Institute of Nutrition Sciences, International Nutrition, Justus Liebig University, Germany.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581400" y="2667000"/>
            <a:ext cx="1981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STRESS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72196" y="3392656"/>
            <a:ext cx="2286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Air pollution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 and Solution</a:t>
            </a:r>
            <a:endParaRPr lang="en-US" b="1" dirty="0"/>
          </a:p>
        </p:txBody>
      </p:sp>
      <p:sp>
        <p:nvSpPr>
          <p:cNvPr id="10" name="Up Arrow 9"/>
          <p:cNvSpPr/>
          <p:nvPr/>
        </p:nvSpPr>
        <p:spPr>
          <a:xfrm rot="5400000">
            <a:off x="3232344" y="3452736"/>
            <a:ext cx="318868" cy="4191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 rot="7930741">
            <a:off x="3439096" y="2186282"/>
            <a:ext cx="339211" cy="84365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rot="3333353">
            <a:off x="3500016" y="4276366"/>
            <a:ext cx="365029" cy="135237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752600" y="5229664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Saturated fats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62000" y="1981200"/>
            <a:ext cx="329452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Social environment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Up Arrow 23"/>
          <p:cNvSpPr/>
          <p:nvPr/>
        </p:nvSpPr>
        <p:spPr>
          <a:xfrm rot="14128225">
            <a:off x="5444181" y="2061478"/>
            <a:ext cx="362251" cy="102195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57800" y="1905000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Family environment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6" name="Up Arrow 25"/>
          <p:cNvSpPr/>
          <p:nvPr/>
        </p:nvSpPr>
        <p:spPr>
          <a:xfrm rot="16200000">
            <a:off x="5694859" y="3270523"/>
            <a:ext cx="304800" cy="62175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019800" y="3276600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Physical injuries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 rot="18529973">
            <a:off x="5266534" y="4327401"/>
            <a:ext cx="381000" cy="118303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029200" y="5209736"/>
            <a:ext cx="2667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Excessive exercise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 to Stress</a:t>
            </a:r>
            <a:endParaRPr lang="en-US" b="1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81000" y="2286000"/>
            <a:ext cx="4267200" cy="2620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105400" y="3276600"/>
            <a:ext cx="3733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1905000"/>
            <a:ext cx="3962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Daily meditation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Sitting quietly and enjoying a view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Yoga </a:t>
            </a:r>
            <a:r>
              <a:rPr lang="en-US" sz="2800" b="1" dirty="0" smtClean="0">
                <a:solidFill>
                  <a:srgbClr val="FFFF00"/>
                </a:solidFill>
              </a:rPr>
              <a:t>practice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 rot="16200000">
            <a:off x="4914900" y="1943100"/>
            <a:ext cx="3048000" cy="3124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67400" y="2819400"/>
            <a:ext cx="2133600" cy="1447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dirty="0" smtClean="0"/>
              <a:t>50-60%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dirty="0" smtClean="0"/>
              <a:t>Reduction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dirty="0" smtClean="0"/>
              <a:t>in HD and cancer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 to Stress</a:t>
            </a:r>
            <a:endParaRPr lang="en-US" b="1" dirty="0"/>
          </a:p>
        </p:txBody>
      </p:sp>
      <p:pic>
        <p:nvPicPr>
          <p:cNvPr id="4" name="Picture 2" descr="C:\Users\AC_Kampot\Documents\foodpyrami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650788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 Factors to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70BFE"/>
                </a:solidFill>
              </a:rPr>
              <a:t>Major risk factors</a:t>
            </a:r>
          </a:p>
          <a:p>
            <a:pPr lvl="1"/>
            <a:r>
              <a:rPr lang="en-US" dirty="0" smtClean="0"/>
              <a:t>High cholesterol</a:t>
            </a:r>
          </a:p>
          <a:p>
            <a:pPr lvl="1"/>
            <a:r>
              <a:rPr lang="en-US" dirty="0" smtClean="0"/>
              <a:t>Cigarette smoking-</a:t>
            </a:r>
          </a:p>
          <a:p>
            <a:pPr lvl="1"/>
            <a:r>
              <a:rPr lang="en-US" dirty="0" smtClean="0"/>
              <a:t>Hypertension (HBP)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Family history of vascular disease before 55</a:t>
            </a:r>
          </a:p>
          <a:p>
            <a:r>
              <a:rPr lang="en-US" b="1" dirty="0" smtClean="0">
                <a:solidFill>
                  <a:srgbClr val="070BFE"/>
                </a:solidFill>
              </a:rPr>
              <a:t>Minor risk factors</a:t>
            </a:r>
          </a:p>
          <a:p>
            <a:pPr lvl="1"/>
            <a:r>
              <a:rPr lang="en-US" dirty="0" smtClean="0"/>
              <a:t>Obesity</a:t>
            </a:r>
          </a:p>
          <a:p>
            <a:pPr lvl="1"/>
            <a:r>
              <a:rPr lang="en-US" dirty="0" smtClean="0"/>
              <a:t>Sedentary</a:t>
            </a:r>
          </a:p>
          <a:p>
            <a:pPr lvl="1"/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Infections</a:t>
            </a:r>
          </a:p>
          <a:p>
            <a:pPr lvl="1"/>
            <a:r>
              <a:rPr lang="en-US" dirty="0" smtClean="0"/>
              <a:t>Gout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Antioxidants and Free Radicals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</a:t>
            </a:r>
            <a:r>
              <a:rPr lang="en-US" dirty="0" smtClean="0"/>
              <a:t> - unstable chemicals (electrons) generated when the body is exposed to stress, damaging cells, proteins, DNA and collagen. </a:t>
            </a:r>
          </a:p>
          <a:p>
            <a:r>
              <a:rPr lang="en-US" b="1" dirty="0" smtClean="0"/>
              <a:t>FR</a:t>
            </a:r>
            <a:r>
              <a:rPr lang="en-US" dirty="0" smtClean="0"/>
              <a:t> in the body are produced by tobacco, pollutants, and agricultural spray.</a:t>
            </a:r>
          </a:p>
          <a:p>
            <a:r>
              <a:rPr lang="en-US" dirty="0" smtClean="0"/>
              <a:t>Smoking a cigarette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three trillion FR in our blood stream.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Antioxidants and Free Radicals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Antioxidants – olive oil, tea, fruits, vegetables, red wine and some vitamins and minerals.</a:t>
            </a:r>
          </a:p>
          <a:p>
            <a:r>
              <a:rPr lang="en-US" dirty="0" smtClean="0"/>
              <a:t>Tea - &gt; 30% of antioxidant intake in the diet of Australians comes from tea.</a:t>
            </a:r>
          </a:p>
          <a:p>
            <a:r>
              <a:rPr lang="en-US" dirty="0" smtClean="0"/>
              <a:t>Red wine – 10-50% decreases CVD with 2-3 standard drink per day. ( 1 </a:t>
            </a:r>
            <a:r>
              <a:rPr lang="en-US" dirty="0" err="1" smtClean="0"/>
              <a:t>Sd</a:t>
            </a:r>
            <a:r>
              <a:rPr lang="en-US" dirty="0" smtClean="0"/>
              <a:t> drink of wine=100 </a:t>
            </a:r>
            <a:r>
              <a:rPr lang="en-US" dirty="0" err="1" smtClean="0"/>
              <a:t>mls</a:t>
            </a:r>
            <a:r>
              <a:rPr lang="en-US" dirty="0" smtClean="0"/>
              <a:t>; the best is 200 </a:t>
            </a:r>
            <a:r>
              <a:rPr lang="en-US" dirty="0" err="1" smtClean="0"/>
              <a:t>mls</a:t>
            </a:r>
            <a:r>
              <a:rPr lang="en-US" dirty="0" smtClean="0"/>
              <a:t> per day).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4" name="AutoShape 2" descr="http://collegehealthandwellness.files.wordpress.com/2009/12/healthy-foods-in-di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://collegehealthandwellness.files.wordpress.com/2009/12/healthy-foods-in-di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://collegehealthandwellness.files.wordpress.com/2009/12/healthy-foods-in-di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 descr="C:\Users\AC_Kampot\Documents\healthy-foods-in-di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96943"/>
            <a:ext cx="5943600" cy="5161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Nutrition?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Macronutrients</a:t>
            </a:r>
          </a:p>
          <a:p>
            <a:pPr lvl="1"/>
            <a:r>
              <a:rPr lang="en-US" dirty="0" smtClean="0"/>
              <a:t>Carbohydrate</a:t>
            </a:r>
          </a:p>
          <a:p>
            <a:pPr lvl="1"/>
            <a:r>
              <a:rPr lang="en-US" dirty="0" smtClean="0"/>
              <a:t>Lipids</a:t>
            </a:r>
          </a:p>
          <a:p>
            <a:pPr lvl="1"/>
            <a:r>
              <a:rPr lang="en-US" dirty="0" smtClean="0"/>
              <a:t>Proteins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Micronutrients</a:t>
            </a:r>
          </a:p>
          <a:p>
            <a:pPr lvl="1"/>
            <a:r>
              <a:rPr lang="en-US" dirty="0" smtClean="0">
                <a:solidFill>
                  <a:srgbClr val="070BFE"/>
                </a:solidFill>
              </a:rPr>
              <a:t>Vitamins</a:t>
            </a:r>
          </a:p>
          <a:p>
            <a:pPr lvl="2"/>
            <a:r>
              <a:rPr lang="en-US" dirty="0" smtClean="0"/>
              <a:t>Water soluble vitamins</a:t>
            </a:r>
          </a:p>
          <a:p>
            <a:pPr lvl="2"/>
            <a:r>
              <a:rPr lang="en-US" dirty="0" smtClean="0"/>
              <a:t>Fat soluble vitamins</a:t>
            </a:r>
          </a:p>
          <a:p>
            <a:pPr lvl="1"/>
            <a:r>
              <a:rPr lang="en-US" dirty="0" smtClean="0">
                <a:solidFill>
                  <a:srgbClr val="070BFE"/>
                </a:solidFill>
              </a:rPr>
              <a:t>Minerals</a:t>
            </a:r>
          </a:p>
          <a:p>
            <a:pPr lvl="2"/>
            <a:r>
              <a:rPr lang="en-US" dirty="0" err="1" smtClean="0"/>
              <a:t>Macrominerals</a:t>
            </a:r>
            <a:r>
              <a:rPr lang="en-US" dirty="0" smtClean="0"/>
              <a:t>: Ca, P, Mg, Na, K, </a:t>
            </a:r>
            <a:r>
              <a:rPr lang="en-US" dirty="0" err="1" smtClean="0"/>
              <a:t>Cl</a:t>
            </a:r>
            <a:r>
              <a:rPr lang="en-US" dirty="0" smtClean="0"/>
              <a:t>, S, </a:t>
            </a:r>
          </a:p>
          <a:p>
            <a:pPr lvl="2"/>
            <a:r>
              <a:rPr lang="en-US" dirty="0" err="1" smtClean="0"/>
              <a:t>Microminerals</a:t>
            </a:r>
            <a:r>
              <a:rPr lang="en-US" dirty="0" smtClean="0"/>
              <a:t>: Fe, Zn, Cu, Se, I, </a:t>
            </a:r>
            <a:r>
              <a:rPr lang="en-US" dirty="0" err="1" smtClean="0"/>
              <a:t>Mn</a:t>
            </a:r>
            <a:r>
              <a:rPr lang="en-US" dirty="0" smtClean="0"/>
              <a:t>, Mo, F,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How to Optimum Your Health?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03437"/>
            <a:ext cx="6629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Diet</a:t>
            </a:r>
          </a:p>
          <a:p>
            <a:pPr algn="ctr">
              <a:buNone/>
            </a:pPr>
            <a:r>
              <a:rPr lang="en-US" sz="4000" b="1" dirty="0" smtClean="0"/>
              <a:t>Exercise</a:t>
            </a:r>
          </a:p>
          <a:p>
            <a:pPr algn="ctr">
              <a:buNone/>
            </a:pPr>
            <a:r>
              <a:rPr lang="en-US" sz="4000" b="1" dirty="0" smtClean="0"/>
              <a:t>Smoking</a:t>
            </a:r>
          </a:p>
          <a:p>
            <a:pPr algn="ctr">
              <a:buNone/>
            </a:pPr>
            <a:r>
              <a:rPr lang="en-US" sz="4000" b="1" dirty="0" smtClean="0"/>
              <a:t>Alcohol and </a:t>
            </a:r>
          </a:p>
          <a:p>
            <a:pPr algn="ctr">
              <a:buNone/>
            </a:pPr>
            <a:r>
              <a:rPr lang="en-US" sz="4000" b="1" dirty="0" smtClean="0"/>
              <a:t>Stress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Diet?</a:t>
            </a:r>
            <a:br>
              <a:rPr lang="en-US" b="1" dirty="0" smtClean="0"/>
            </a:br>
            <a:r>
              <a:rPr lang="en-US" sz="2700" b="1" dirty="0" smtClean="0"/>
              <a:t>Protect us from two biggest killers; heart disease and cancer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267200"/>
          </a:xfrm>
        </p:spPr>
        <p:txBody>
          <a:bodyPr/>
          <a:lstStyle/>
          <a:p>
            <a:r>
              <a:rPr lang="en-US" dirty="0" smtClean="0"/>
              <a:t>Vegetarians live seven years longer.</a:t>
            </a:r>
          </a:p>
          <a:p>
            <a:r>
              <a:rPr lang="en-US" dirty="0" smtClean="0"/>
              <a:t>Vegetarians have 30% less heart disease than meat eaters.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body weight  </a:t>
            </a:r>
            <a:r>
              <a:rPr lang="en-US" dirty="0" err="1" smtClean="0"/>
              <a:t>vs</a:t>
            </a:r>
            <a:r>
              <a:rPr lang="en-US" dirty="0" smtClean="0"/>
              <a:t> healthy BMI</a:t>
            </a:r>
          </a:p>
          <a:p>
            <a:r>
              <a:rPr lang="en-US" dirty="0" smtClean="0"/>
              <a:t>Healthy diet: leafy greens, tomatoes, red pepper, peas, rice, nuts, fresh fruits, and a little red wine.</a:t>
            </a:r>
          </a:p>
          <a:p>
            <a:r>
              <a:rPr lang="en-US" dirty="0" smtClean="0"/>
              <a:t>Choosing fresh foods rather than left over foods.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FAT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239000" cy="2362199"/>
          </a:xfrm>
        </p:spPr>
        <p:txBody>
          <a:bodyPr/>
          <a:lstStyle/>
          <a:p>
            <a:r>
              <a:rPr lang="en-US" b="1" dirty="0" smtClean="0"/>
              <a:t>Olive oil, canola oil, avocado and </a:t>
            </a:r>
          </a:p>
          <a:p>
            <a:r>
              <a:rPr lang="en-US" b="1" dirty="0" smtClean="0"/>
              <a:t>Fish oil, peanut oil, sunflower oil, sesame oil, safflower oil are USFA</a:t>
            </a:r>
          </a:p>
          <a:p>
            <a:r>
              <a:rPr lang="en-US" b="1" dirty="0" smtClean="0"/>
              <a:t>Meat and butter are SFA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3276600" y="4267200"/>
            <a:ext cx="2590800" cy="1295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SFA</a:t>
            </a:r>
            <a:endParaRPr lang="en-US" sz="3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5562600"/>
            <a:ext cx="571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Increases risk of cancer, DM and HD</a:t>
            </a:r>
            <a:endParaRPr lang="en-US" sz="2800" b="1" dirty="0"/>
          </a:p>
        </p:txBody>
      </p:sp>
      <p:pic>
        <p:nvPicPr>
          <p:cNvPr id="1026" name="Picture 2" descr="C:\Users\AC_Kampot\Documents\Canola-flower-and-buds-close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2821" y="2057400"/>
            <a:ext cx="1892579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an hour, four t five days per week</a:t>
            </a:r>
          </a:p>
          <a:p>
            <a:r>
              <a:rPr lang="en-US" dirty="0" smtClean="0"/>
              <a:t>Walking</a:t>
            </a:r>
          </a:p>
          <a:p>
            <a:r>
              <a:rPr lang="en-US" dirty="0" smtClean="0"/>
              <a:t>Take the steps rather than escalators</a:t>
            </a:r>
            <a:endParaRPr lang="en-US" dirty="0"/>
          </a:p>
        </p:txBody>
      </p:sp>
      <p:sp>
        <p:nvSpPr>
          <p:cNvPr id="2050" name="AutoShape 2" descr="http://www.depi.vic.gov.au/__data/assets/image/0011/225596/Advisory_Walking_Level_3_RG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C:\Users\AC_Kampot\Documents\Advisory_Walking_Level_3_RGB.jpg"/>
          <p:cNvPicPr>
            <a:picLocks noChangeAspect="1" noChangeArrowheads="1"/>
          </p:cNvPicPr>
          <p:nvPr/>
        </p:nvPicPr>
        <p:blipFill>
          <a:blip r:embed="rId2" cstate="print"/>
          <a:srcRect l="6915" t="5882" r="7594" b="10407"/>
          <a:stretch>
            <a:fillRect/>
          </a:stretch>
        </p:blipFill>
        <p:spPr bwMode="auto">
          <a:xfrm>
            <a:off x="3429000" y="3962400"/>
            <a:ext cx="2743200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Smoking?</a:t>
            </a:r>
            <a:endParaRPr lang="en-US" b="1" dirty="0"/>
          </a:p>
        </p:txBody>
      </p:sp>
      <p:sp>
        <p:nvSpPr>
          <p:cNvPr id="3074" name="AutoShape 2" descr="http://www.edinboro.edu/dotAsset/1161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://www.edinboro.edu/dotAsset/1161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://www.edinboro.edu/dotAsset/1161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http://www.edinboro.edu/dotAsset/1161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http://www.edinboro.edu/dotAsset/1161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http://www.kaieteurnewsonline.com/images/2009/12/smoking-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3" descr="C:\Users\AC_Kampot\Documents\smokingcess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27" y="2043350"/>
            <a:ext cx="5110602" cy="3671650"/>
          </a:xfrm>
          <a:prstGeom prst="rect">
            <a:avLst/>
          </a:prstGeom>
          <a:noFill/>
        </p:spPr>
      </p:pic>
      <p:pic>
        <p:nvPicPr>
          <p:cNvPr id="3086" name="Picture 14" descr="C:\Users\AC_Kampot\Documents\smoking-logo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5401" y="1295400"/>
            <a:ext cx="40386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Alcohol?</a:t>
            </a:r>
            <a:endParaRPr lang="en-US" b="1" dirty="0"/>
          </a:p>
        </p:txBody>
      </p:sp>
      <p:sp>
        <p:nvSpPr>
          <p:cNvPr id="2050" name="AutoShape 2" descr="http://www.docgautham.com/yahoo_site_admin/assets/images/alcohol-effects.128162249_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C:\Users\AC_Kampot\Documents\alcohol-effec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362808"/>
            <a:ext cx="5410200" cy="5495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415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 Way to Health with Nutrition</vt:lpstr>
      <vt:lpstr>What is Nutrition?</vt:lpstr>
      <vt:lpstr>How to Optimum Your Health?</vt:lpstr>
      <vt:lpstr>Diet? Protect us from two biggest killers; heart disease and cancer</vt:lpstr>
      <vt:lpstr>Slide 5</vt:lpstr>
      <vt:lpstr>FAT</vt:lpstr>
      <vt:lpstr>Exercise</vt:lpstr>
      <vt:lpstr>Smoking?</vt:lpstr>
      <vt:lpstr>Alcohol?</vt:lpstr>
      <vt:lpstr>Stress and Solution</vt:lpstr>
      <vt:lpstr>Solution to Stress</vt:lpstr>
      <vt:lpstr>Solution to Stress</vt:lpstr>
      <vt:lpstr>Risk Factors to Health</vt:lpstr>
      <vt:lpstr>Antioxidants and Free Radicals</vt:lpstr>
      <vt:lpstr>Antioxidants and Free Radicals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Way to Health with Nutrition</dc:title>
  <dc:creator>AC_Kampot</dc:creator>
  <cp:lastModifiedBy>AC_Kampot</cp:lastModifiedBy>
  <cp:revision>49</cp:revision>
  <dcterms:created xsi:type="dcterms:W3CDTF">2014-01-02T15:15:20Z</dcterms:created>
  <dcterms:modified xsi:type="dcterms:W3CDTF">2014-01-05T02:53:39Z</dcterms:modified>
</cp:coreProperties>
</file>